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79" r:id="rId7"/>
    <p:sldId id="280" r:id="rId8"/>
    <p:sldId id="261" r:id="rId9"/>
    <p:sldId id="262" r:id="rId10"/>
    <p:sldId id="283" r:id="rId11"/>
    <p:sldId id="272" r:id="rId12"/>
    <p:sldId id="264" r:id="rId13"/>
    <p:sldId id="266" r:id="rId14"/>
    <p:sldId id="273" r:id="rId15"/>
    <p:sldId id="268" r:id="rId16"/>
    <p:sldId id="281" r:id="rId17"/>
    <p:sldId id="270" r:id="rId18"/>
    <p:sldId id="263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2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8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2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0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4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7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9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2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2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2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5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3.wdp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386" y="441998"/>
            <a:ext cx="101052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КАЗАХСКИЙ НАЦИОНАЛЬНЫЙ УНИВЕРСИТЕТ ИМЕНИ АЛЬ-ФАРАБИ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ЮРИДИЧЕСКИЙ ФАКУЛЬТЕТ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КАФЕДРА ТАМОЖЕННОГО, ФИНАНСОВОГО И ЭКОЛОГИЧЕСКОГО 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427" y="5433850"/>
            <a:ext cx="730609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Лектор: доктор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старший преподаватель  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Ережепкызы Роза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6850" y="2523005"/>
            <a:ext cx="7791177" cy="2230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Дисциплина Земельное право 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Лекция №14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kk-KZ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Раскрыть особенности правового режима земель водного фонда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8215F5-BABB-4C8D-90C0-15C563630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1" b="91964" l="9804" r="89916">
                        <a14:foregroundMark x1="45098" y1="10714" x2="45098" y2="10714"/>
                        <a14:foregroundMark x1="45098" y1="10714" x2="45098" y2="10714"/>
                        <a14:foregroundMark x1="10084" y1="46429" x2="10084" y2="46429"/>
                        <a14:foregroundMark x1="51261" y1="89881" x2="51261" y2="89881"/>
                        <a14:foregroundMark x1="48739" y1="91964" x2="48739" y2="91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28" y="132038"/>
            <a:ext cx="2081171" cy="19587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05B919-6CEA-43FA-95D0-F34669603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330011"/>
            <a:ext cx="1396546" cy="156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1284" y="323831"/>
            <a:ext cx="552943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Порядок перевода земель водного фонда в земли других категорий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E57EB-011D-EA5D-1A04-9EF83F40F67C}"/>
              </a:ext>
            </a:extLst>
          </p:cNvPr>
          <p:cNvSpPr txBox="1"/>
          <p:nvPr/>
        </p:nvSpPr>
        <p:spPr>
          <a:xfrm>
            <a:off x="2939852" y="1731959"/>
            <a:ext cx="7618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земель водного фонда в земли других категорий, за исключением водных объектов, входящих в состав земель особо охраняемых природных территорий и государственного лесного фонда, производится в случаях естественного или искусственного исчезновения или уменьшения размеров водного объекта и изъятия земель водного фонда для государственных нужд.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E3F15E-9B81-686A-A958-17D7F2B792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98" y="1894419"/>
            <a:ext cx="1935026" cy="16140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73D03C-14BA-223E-E0A1-14803FA982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32" y="4337029"/>
            <a:ext cx="1340757" cy="1340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14CEE3-1D08-3E02-31DE-BB89795D5A7F}"/>
              </a:ext>
            </a:extLst>
          </p:cNvPr>
          <p:cNvSpPr txBox="1"/>
          <p:nvPr/>
        </p:nvSpPr>
        <p:spPr>
          <a:xfrm>
            <a:off x="2939853" y="4337029"/>
            <a:ext cx="78202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переводе земель водного фонда в земли других категорий, за исключением водных объектов, входящих в состав земель особо охраняемых природных территорий и государственного лесного фонда, принимается местным исполнительным органом области, города республиканского значения, столицы.</a:t>
            </a:r>
          </a:p>
        </p:txBody>
      </p:sp>
    </p:spTree>
    <p:extLst>
      <p:ext uri="{BB962C8B-B14F-4D97-AF65-F5344CB8AC3E}">
        <p14:creationId xmlns:p14="http://schemas.microsoft.com/office/powerpoint/2010/main" val="131577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2623" y="2253020"/>
            <a:ext cx="105467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переводе земель водного фонда в земли других категорий или об отказе в переводе земель водного фонда в земли других категорий принимается на основании заключения специальной комиссии, создаваемой местным исполнительным органом области, города республиканского значения, столицы из числа депутатов местного представительного органа, представителей территориальных подразделений уполномоченных органов в области охраны окружающей среды, использования и охраны водного фонда, управления земельными ресурсами.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96289C-4314-E6B8-695C-C61B8A691CF1}"/>
              </a:ext>
            </a:extLst>
          </p:cNvPr>
          <p:cNvSpPr/>
          <p:nvPr/>
        </p:nvSpPr>
        <p:spPr>
          <a:xfrm>
            <a:off x="3331283" y="323831"/>
            <a:ext cx="552943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Порядок перевода земель водного фонда в земли других категорий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B353C2-7BB6-AE57-6CF2-873212A69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79" y="323831"/>
            <a:ext cx="1307805" cy="13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8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B4A4E5-E634-4C47-8656-48192A0248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72" y="227298"/>
            <a:ext cx="3041793" cy="55608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971163-F88C-4D71-9DBD-F5A1D04DECBA}"/>
              </a:ext>
            </a:extLst>
          </p:cNvPr>
          <p:cNvSpPr/>
          <p:nvPr/>
        </p:nvSpPr>
        <p:spPr>
          <a:xfrm>
            <a:off x="1938998" y="901233"/>
            <a:ext cx="4810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3: Хорошее здоровье и благополучие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8DC5E20-0090-4F57-9488-C240688F9E25}"/>
              </a:ext>
            </a:extLst>
          </p:cNvPr>
          <p:cNvSpPr/>
          <p:nvPr/>
        </p:nvSpPr>
        <p:spPr>
          <a:xfrm>
            <a:off x="3224921" y="2360444"/>
            <a:ext cx="3746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6: Чистая вода и санитария</a:t>
            </a:r>
            <a:endParaRPr lang="ru-RU" i="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0E2BBC-377D-4A1D-84AF-16A00E3A4F78}"/>
              </a:ext>
            </a:extLst>
          </p:cNvPr>
          <p:cNvSpPr/>
          <p:nvPr/>
        </p:nvSpPr>
        <p:spPr>
          <a:xfrm>
            <a:off x="4687895" y="381965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KZ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12: Ответственное потребление и производство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70F6ED3-852B-4199-AEAA-E483D50B2EFB}"/>
              </a:ext>
            </a:extLst>
          </p:cNvPr>
          <p:cNvSpPr/>
          <p:nvPr/>
        </p:nvSpPr>
        <p:spPr>
          <a:xfrm>
            <a:off x="6367621" y="5065126"/>
            <a:ext cx="5690530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14: Сохранение и рациональное использование океанов, морей и морских ресурсов в интересах устойчивого развития</a:t>
            </a:r>
            <a:endParaRPr lang="ru-KZ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D0D72A-FC50-4B5C-A1EC-EC6FA06AB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4" y="4835856"/>
            <a:ext cx="3306685" cy="18605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4" y="870974"/>
            <a:ext cx="1321042" cy="13210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28" y="2360444"/>
            <a:ext cx="1329742" cy="13297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21" y="3875446"/>
            <a:ext cx="1348224" cy="13482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B30C93-7318-9117-D7C6-16A368509E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25577" t="37128" r="52883" b="20726"/>
          <a:stretch/>
        </p:blipFill>
        <p:spPr>
          <a:xfrm>
            <a:off x="4778865" y="5237922"/>
            <a:ext cx="1449608" cy="150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6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6722" y="199995"/>
            <a:ext cx="9187464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Цель 6: Обеспечение наличия и рационального использования водных ресурсов и санитарии для всех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3B0D2237-2E67-BC21-A517-9501060DF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162" y="4876298"/>
            <a:ext cx="8311117" cy="1714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4D4D4D"/>
                </a:solidFill>
                <a:latin typeface="Roboto" panose="02000000000000000000" pitchFamily="2" charset="0"/>
              </a:rPr>
              <a:t>Р</a:t>
            </a:r>
            <a:r>
              <a:rPr lang="ru-RU" sz="1800" b="0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асширить международное сотрудничество и поддержку в деле укрепления потенциала развивающихся стран в осуществлении деятельности и программ в области водоснабжения и санитарии, включая сбор поверхностного стока, опреснение воды, повышение эффективности водопользования, очистку сточных вод и применение технологий рециркуляции и повторного использования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2D555F-79B6-EA34-C51E-CB52B23BF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14" y="199995"/>
            <a:ext cx="1131848" cy="11318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601B42-B08D-D7D6-35F7-BB6FCC3B2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26" y="1651100"/>
            <a:ext cx="996888" cy="1254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508C84-197F-78C4-2B6A-A4CE671E0F4B}"/>
              </a:ext>
            </a:extLst>
          </p:cNvPr>
          <p:cNvSpPr txBox="1"/>
          <p:nvPr/>
        </p:nvSpPr>
        <p:spPr>
          <a:xfrm>
            <a:off x="3482162" y="1903890"/>
            <a:ext cx="7570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4D4D4D"/>
                </a:solidFill>
                <a:latin typeface="Roboto" panose="02000000000000000000" pitchFamily="2" charset="0"/>
              </a:rPr>
              <a:t>О</a:t>
            </a:r>
            <a:r>
              <a:rPr lang="ru-RU" sz="1800" b="0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беспечить всеобщий и равноправный доступ к безопасной и недорогой питьевой воде для всех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26279A-C984-9739-F43A-4BEA33C69A17}"/>
              </a:ext>
            </a:extLst>
          </p:cNvPr>
          <p:cNvSpPr txBox="1"/>
          <p:nvPr/>
        </p:nvSpPr>
        <p:spPr>
          <a:xfrm>
            <a:off x="861237" y="3012842"/>
            <a:ext cx="89951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4D4D4D"/>
                </a:solidFill>
                <a:latin typeface="Roboto" panose="02000000000000000000" pitchFamily="2" charset="0"/>
              </a:rPr>
              <a:t>П</a:t>
            </a:r>
            <a:r>
              <a:rPr lang="ru-RU" sz="1800" b="0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овысить качество воды посредством уменьшения загрязнения, ликвидации сброса отходов и сведения к минимуму выбросов опасных химических веществ и материалов, сокращения вдвое доли неочищенных сточных вод и значительного увеличения масштабов рециркуляции и безопасного повторного использования сточных вод во всем мире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99DA431-9686-0B81-F412-F95D0101F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80" y="2939579"/>
            <a:ext cx="1508492" cy="15084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3838B50-BB76-5EFA-49A0-13DB6C553C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44" y="4952791"/>
            <a:ext cx="2090164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B01CAB-2911-BB7A-37B3-FC6138AA8933}"/>
              </a:ext>
            </a:extLst>
          </p:cNvPr>
          <p:cNvSpPr/>
          <p:nvPr/>
        </p:nvSpPr>
        <p:spPr>
          <a:xfrm>
            <a:off x="1976722" y="199995"/>
            <a:ext cx="9187464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Цель 6: Обеспечение наличия и рационального использования водных ресурсов и санитарии для всех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7A75AB-B0E4-A0FE-28DB-22801597B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14" y="199995"/>
            <a:ext cx="1131848" cy="1131848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9F157A2-F89B-5D15-C062-7B8BC8609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158061"/>
              </p:ext>
            </p:extLst>
          </p:nvPr>
        </p:nvGraphicFramePr>
        <p:xfrm>
          <a:off x="1164837" y="1916633"/>
          <a:ext cx="10435284" cy="428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7642">
                  <a:extLst>
                    <a:ext uri="{9D8B030D-6E8A-4147-A177-3AD203B41FA5}">
                      <a16:colId xmlns:a16="http://schemas.microsoft.com/office/drawing/2014/main" val="2600393571"/>
                    </a:ext>
                  </a:extLst>
                </a:gridCol>
                <a:gridCol w="5217642">
                  <a:extLst>
                    <a:ext uri="{9D8B030D-6E8A-4147-A177-3AD203B41FA5}">
                      <a16:colId xmlns:a16="http://schemas.microsoft.com/office/drawing/2014/main" val="291110658"/>
                    </a:ext>
                  </a:extLst>
                </a:gridCol>
              </a:tblGrid>
              <a:tr h="1803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4D4D4D"/>
                          </a:solidFill>
                          <a:latin typeface="Roboto" panose="02000000000000000000" pitchFamily="2" charset="0"/>
                        </a:rPr>
                        <a:t>О</a:t>
                      </a:r>
                      <a:r>
                        <a:rPr lang="ru-RU" sz="2000" b="0" i="0" dirty="0">
                          <a:solidFill>
                            <a:srgbClr val="4D4D4D"/>
                          </a:solidFill>
                          <a:effectLst/>
                          <a:latin typeface="Roboto" panose="02000000000000000000" pitchFamily="2" charset="0"/>
                        </a:rPr>
                        <a:t>беспечить комплексное управление водными ресурсами на всех уровнях, в том числе при необходимости на основе трансграничного сотрудничества</a:t>
                      </a:r>
                    </a:p>
                    <a:p>
                      <a:endParaRPr lang="ru-KZ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4D4D4D"/>
                          </a:solidFill>
                          <a:latin typeface="Roboto" panose="02000000000000000000" pitchFamily="2" charset="0"/>
                        </a:rPr>
                        <a:t>О</a:t>
                      </a:r>
                      <a:r>
                        <a:rPr lang="ru-RU" sz="2000" b="0" i="0" dirty="0">
                          <a:solidFill>
                            <a:srgbClr val="4D4D4D"/>
                          </a:solidFill>
                          <a:effectLst/>
                          <a:latin typeface="Roboto" panose="02000000000000000000" pitchFamily="2" charset="0"/>
                        </a:rPr>
                        <a:t>беспечить охрану и восстановление связанных с водой экосистем, в том числе гор, лесов, водно-болотных угодий, рек, водоносных слоев и озер</a:t>
                      </a:r>
                    </a:p>
                    <a:p>
                      <a:endParaRPr lang="ru-KZ" sz="2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630966"/>
                  </a:ext>
                </a:extLst>
              </a:tr>
              <a:tr h="2479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4D4D4D"/>
                          </a:solidFill>
                          <a:latin typeface="Roboto" panose="02000000000000000000" pitchFamily="2" charset="0"/>
                        </a:rPr>
                        <a:t>П</a:t>
                      </a:r>
                      <a:r>
                        <a:rPr lang="ru-RU" sz="2000" b="0" i="0" dirty="0">
                          <a:solidFill>
                            <a:srgbClr val="4D4D4D"/>
                          </a:solidFill>
                          <a:effectLst/>
                          <a:latin typeface="Roboto" panose="02000000000000000000" pitchFamily="2" charset="0"/>
                        </a:rPr>
                        <a:t>оддерживать и укреплять участие местных общин в улучшении водного хозяйства и санитарии</a:t>
                      </a:r>
                    </a:p>
                    <a:p>
                      <a:endParaRPr lang="ru-KZ" sz="2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rgbClr val="4D4D4D"/>
                          </a:solidFill>
                          <a:effectLst/>
                          <a:latin typeface="Roboto" panose="02000000000000000000" pitchFamily="2" charset="0"/>
                        </a:rPr>
                        <a:t>Существенно повысить эффективность водопользования во всех секторах и обеспечить устойчивый забор и подачу пресной воды для решения проблемы нехватки воды и значительного сокращения числа людей, страдающих от нехватки воды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703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85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FE57EB-011D-EA5D-1A04-9EF83F40F67C}"/>
              </a:ext>
            </a:extLst>
          </p:cNvPr>
          <p:cNvSpPr txBox="1"/>
          <p:nvPr/>
        </p:nvSpPr>
        <p:spPr>
          <a:xfrm>
            <a:off x="565271" y="2297589"/>
            <a:ext cx="6602147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92FF318-0D5D-A759-55BF-99842EAE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252" y="662613"/>
            <a:ext cx="9520134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3: Обеспечение здорового образа жизни и содействие благополучию для всех в любом возрасте</a:t>
            </a:r>
            <a:b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D456D7C-EBE6-0BC8-514D-7FDFD528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254" y="1901925"/>
            <a:ext cx="8772559" cy="86163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оложить конец эпидемиям СПИДа, туберкулеза, малярии и тропических болезней, которым не уделяется должного внимания, и обеспечить борьбу с гепатитом, заболеваниями, передаваемыми через воду, и другими инфекционными заболеваниями.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02462C-95E6-EEBE-957A-11B95FB06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35" y="410250"/>
            <a:ext cx="1019272" cy="10192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128D61-BD88-EB14-4543-62FD1DBC8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40" y="1904160"/>
            <a:ext cx="977775" cy="7849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6F6FF46-4322-0B0E-9D39-39FF03CB14ED}"/>
              </a:ext>
            </a:extLst>
          </p:cNvPr>
          <p:cNvSpPr txBox="1"/>
          <p:nvPr/>
        </p:nvSpPr>
        <p:spPr>
          <a:xfrm>
            <a:off x="2588604" y="4482639"/>
            <a:ext cx="9157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ущественно сократить количество случаев смерти и заболевания в результате воздействия опасных химических веществ и загрязнения и отравления воздуха, воды и почв.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D03E3C-8935-3D8C-516A-2A436D0DBE6E}"/>
              </a:ext>
            </a:extLst>
          </p:cNvPr>
          <p:cNvSpPr txBox="1"/>
          <p:nvPr/>
        </p:nvSpPr>
        <p:spPr>
          <a:xfrm>
            <a:off x="2620254" y="2991997"/>
            <a:ext cx="92350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 увеличить финансирование здравоохранения и набор, развитие, профессиональную подготовку и удержание медицинских кадров в развивающихся странах, особенно в наименее развитых странах и малых островных развивающихся государствах.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64D149-FFF5-D3C7-EED1-BB449537A82C}"/>
              </a:ext>
            </a:extLst>
          </p:cNvPr>
          <p:cNvSpPr txBox="1"/>
          <p:nvPr/>
        </p:nvSpPr>
        <p:spPr>
          <a:xfrm>
            <a:off x="2620254" y="5555723"/>
            <a:ext cx="90011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Наращивать потенциал всех стран, особенно развивающихся стран, в области раннего предупреждения, снижения рисков и регулирования национальных и глобальных рисков для здоровья.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952E6A3-50C0-ED64-9A84-28D416AE6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07" y="3076463"/>
            <a:ext cx="977775" cy="78491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ED91D6A-DB6F-931C-3765-0D9F59824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08" y="4344059"/>
            <a:ext cx="977775" cy="78491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73079C2-F09F-7008-F5CE-133653E9E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09" y="5611655"/>
            <a:ext cx="977775" cy="78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36A6440-3BEA-90D8-970E-194FCE9C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895" y="657522"/>
            <a:ext cx="9264953" cy="5574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12: Обеспечение перехода к рациональным моделям потребления и производства</a:t>
            </a:r>
            <a:br>
              <a:rPr lang="ru-RU" sz="32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6649699-48DD-CA8E-8FF7-9713795F1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85" y="1802219"/>
            <a:ext cx="11460136" cy="392873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</a:t>
            </a:r>
            <a:r>
              <a:rPr lang="ru-RU" sz="2400" b="1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ВОДНЫМИ РЕСУРСАМИ</a:t>
            </a:r>
            <a:endParaRPr lang="ru-RU" sz="2400" b="0" i="0" dirty="0">
              <a:solidFill>
                <a:srgbClr val="4D4D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Пресная (питьевая) вода составляет менее 3 процентов мировых водных ресурсов, из которых 2,5 процента приходится на ледники Антарктики, Арктики и горных районов. Поэтому человечество должно рассчитывать на 0,5 процента водных ресурсов для удовлетворения потребностей всех антропогенных экосистем и потребностей в пресной воде.</a:t>
            </a:r>
          </a:p>
          <a:p>
            <a:r>
              <a:rPr lang="ru-RU" sz="2400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загрязняет водные ресурсы быстрее, чем природа может переработать и очистить воду в реках и озерах.</a:t>
            </a:r>
          </a:p>
          <a:p>
            <a:r>
              <a:rPr lang="ru-RU" sz="2400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Более 1 миллиарда человек по-прежнему не имеют доступа к пресной воде.</a:t>
            </a:r>
          </a:p>
          <a:p>
            <a:r>
              <a:rPr lang="ru-RU" sz="2400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Чрезмерное потребление воды способствует глобальному дефициту воды.</a:t>
            </a:r>
          </a:p>
          <a:p>
            <a:r>
              <a:rPr lang="ru-RU" sz="2400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Вода – это бесплатный дар природы, однако инфраструктура, необходимая для ее доставки, стоит недешево.</a:t>
            </a:r>
          </a:p>
          <a:p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B16BD7-F630-C0AB-7EB1-3E3E0F189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25" y="244290"/>
            <a:ext cx="1014848" cy="10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4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A1BF362D-50E4-0288-FBA3-A708CE8D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5257" y="1885506"/>
            <a:ext cx="7949745" cy="4501563"/>
          </a:xfrm>
        </p:spPr>
        <p:txBody>
          <a:bodyPr>
            <a:normAutofit/>
          </a:bodyPr>
          <a:lstStyle/>
          <a:p>
            <a:r>
              <a:rPr lang="ru-RU" sz="1800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Добиться экологически рационального использования химических веществ и всех отходов на протяжении всего их жизненного цикла в соответствии с согласованными международными принципами и существенно сократить их попадание в воздух, воду и почву, чтобы свести к минимуму их негативное воздействие на здоровье людей и окружающую среду</a:t>
            </a:r>
          </a:p>
          <a:p>
            <a:r>
              <a:rPr lang="ru-RU" sz="18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беспечить, чтобы люди во всем мире располагали соответствующей информацией и сведениями об устойчивом развитии и образе жизни в гармонии с природой</a:t>
            </a:r>
          </a:p>
          <a:p>
            <a:r>
              <a:rPr lang="ru-RU" sz="1800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развивающимся странам помощь в наращивании их научно-технического потенциала для перехода к более рациональным моделям потребления и производства</a:t>
            </a:r>
          </a:p>
          <a:p>
            <a:r>
              <a:rPr lang="ru-RU" sz="1800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 и внедрять инструменты мониторинга влияния, оказываемого на устойчивое развитие устойчивым туризмом, который способствует созданию рабочих мест, развитию местной культуры и производству местной продукции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19CB56-E001-0F6D-F012-AFD14310D4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97" y="3929251"/>
            <a:ext cx="2636673" cy="24578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48C929-8863-5F3B-A41C-990045221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25" y="244290"/>
            <a:ext cx="1014848" cy="1014848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B8FBCAD-F373-F90A-067B-088A21403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895" y="657522"/>
            <a:ext cx="9264953" cy="5574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12: Обеспечение перехода к рациональным моделям потребления и производства</a:t>
            </a:r>
            <a:br>
              <a:rPr lang="ru-RU" sz="32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E6ABBE-B882-DC18-CAA2-862E2BAFF1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97" y="1613330"/>
            <a:ext cx="2802469" cy="19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AB053F7-9D53-7756-FB84-59F482C2E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492" y="609045"/>
            <a:ext cx="8761413" cy="706964"/>
          </a:xfrm>
        </p:spPr>
        <p:txBody>
          <a:bodyPr>
            <a:noAutofit/>
          </a:bodyPr>
          <a:lstStyle/>
          <a:p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14: Сохранение и рациональное использование океанов, морей и морских ресурсов в интересах устойчивого развития</a:t>
            </a:r>
            <a:b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1F179D-E98A-6AF4-1D91-B4CFB03D5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15" y="4930571"/>
            <a:ext cx="9337602" cy="210464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000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Спасение нашего океана должно оставаться приоритетной задачей. Биологическое разнообразие морской среды имеет решающее значение для здоровья людей и нашей планеты. Охраняемые районы морей должны эффективно управляться и иметь достаточные ресурсы, и должны быть приняты нормативные акты для сокращения перелова, загрязнения морской среды и закисления океана.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DD7CEC-3208-7214-613E-A67F3086A4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5577" t="37128" r="52883" b="20726"/>
          <a:stretch/>
        </p:blipFill>
        <p:spPr>
          <a:xfrm>
            <a:off x="1493404" y="209112"/>
            <a:ext cx="1241088" cy="12900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85E617-13F6-860D-AF37-78493D6BD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737" y="4508917"/>
            <a:ext cx="2104648" cy="2104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987555-E5FF-2989-7D5F-F411BDC58259}"/>
              </a:ext>
            </a:extLst>
          </p:cNvPr>
          <p:cNvSpPr txBox="1"/>
          <p:nvPr/>
        </p:nvSpPr>
        <p:spPr>
          <a:xfrm>
            <a:off x="465616" y="1937609"/>
            <a:ext cx="113544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Океан</a:t>
            </a:r>
            <a:r>
              <a:rPr lang="ru-RU" sz="2000" b="0" i="0" dirty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 действие глобальных систем, которые делают Землю пригодной для жизни человечества. Наша дождевая и питьевая вода, погода, климат, береговые линии, большая часть нашей пищи и даже кислород в воздухе, которым мы дышим, – все в конечном счете предоставляется и регулируется морем. Рациональное использование этого важнейшего глобального ресурса является залогом устойчивого будущего. Однако в настоящее время происходит постоянное ухудшение состояния прибрежных вод в результате загрязнения, а закисление океана оказывает неблагоприятное воздействие на функционирование экосистем и биологическое разнообразие. Это также негативно влияет на мелкие хозяйства, занимающиеся рыбным промыслом.</a:t>
            </a:r>
          </a:p>
        </p:txBody>
      </p:sp>
    </p:spTree>
    <p:extLst>
      <p:ext uri="{BB962C8B-B14F-4D97-AF65-F5344CB8AC3E}">
        <p14:creationId xmlns:p14="http://schemas.microsoft.com/office/powerpoint/2010/main" val="810194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354" y="2048846"/>
            <a:ext cx="367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360BC8-9DF9-CEE3-6EF4-6B1919858F8C}"/>
              </a:ext>
            </a:extLst>
          </p:cNvPr>
          <p:cNvSpPr txBox="1"/>
          <p:nvPr/>
        </p:nvSpPr>
        <p:spPr>
          <a:xfrm>
            <a:off x="323180" y="2608319"/>
            <a:ext cx="9674403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Землями водного фонда признаются земли, занятые водоемами, ледниками, болотами, водохозяйственными сооружениями для регулирования стока, располагаемыми на водоисточниках, а также земли, выделенные под водоохранные полосы указанных водных объектов и зоны санитарной охраны водозаборных систем питьевого водоснабжения. </a:t>
            </a:r>
            <a:endParaRPr lang="ru-KZ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fontAlgn="base">
              <a:lnSpc>
                <a:spcPct val="150000"/>
              </a:lnSpc>
              <a:buFontTx/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земель водного фонда осуществляется в порядке и на условиях, установленных настоящим Кодексом и водным законодательством РК.</a:t>
            </a:r>
          </a:p>
          <a:p>
            <a:pPr marL="266700" indent="-266700" fontAlgn="base">
              <a:lnSpc>
                <a:spcPct val="150000"/>
              </a:lnSpc>
              <a:buFontTx/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переводе земель водного фонда в земли других категорий (или об отказе) принимается на основании заключения специальной комиссии.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b="0" i="0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ADCE5A-CD17-443B-8E7A-2DEC63569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4" y="469159"/>
            <a:ext cx="1510984" cy="14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7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9820" y="2362912"/>
            <a:ext cx="10581884" cy="1347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ЛЕКЦИЯ </a:t>
            </a:r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k-KZ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Раскрыть особенности правового режима земель водного фонда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9820" y="2114414"/>
            <a:ext cx="618917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МОДУЛЬ 3.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4F3F16-E004-4E88-B780-843217CE69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330011"/>
            <a:ext cx="1396546" cy="156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070" y="176502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ЛЕКЦИИ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6070" y="2165136"/>
            <a:ext cx="8856347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и состав земель водного фонда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собственности на земли водного фонда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земель под водоохранные зоны и полосы по берегам водоемов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земельных участков из состава земель водного фонда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использования земель водного фонда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перевода земель водного фонда в земли других категорий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ЦУР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8238" y="196490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ЛЕКЦИИ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8238" y="2365017"/>
            <a:ext cx="9947484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400" dirty="0">
                <a:solidFill>
                  <a:schemeClr val="accent6">
                    <a:lumMod val="50000"/>
                  </a:schemeClr>
                </a:solidFill>
              </a:rPr>
              <a:t>Раскрыть особенности правового режима земель водного фонда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0855" y="1324432"/>
            <a:ext cx="7072823" cy="511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Землями водного фонда признаются земли, занятые: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водоемами (реками и приравненными к ним каналами, озерами, водохранилищами, прудами и другими внутренними водоемами, территориальными водами),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ледниками,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болотами,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водохозяйственными сооружениями для регулирования стока, располагаемыми на водоисточниках,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земли, выделенные под водоохранные полосы указанных водных объектов и зоны санитарной охраны водозаборных систем питьевого водоснабжения. </a:t>
            </a:r>
            <a:endParaRPr lang="ru-KZ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490855" y="493407"/>
            <a:ext cx="989820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Понятие и состав земель водного фонда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D5D4BE-FA7B-8656-67C5-11819C6983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49" y="4452373"/>
            <a:ext cx="2342825" cy="20463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AAFBFC-2224-F115-AB2E-29B50814D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88" y="2297828"/>
            <a:ext cx="3105814" cy="17254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B8074B2-3428-27FC-BCD3-CAF8C785296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25" y="-89131"/>
            <a:ext cx="3431934" cy="25739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93E6CC-AD90-0035-69CC-1B01FDD843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04" y="2249259"/>
            <a:ext cx="3269973" cy="12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0461" y="2741067"/>
            <a:ext cx="87917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2.Земельные участки из состава земель водного фонда, занятые водохозяйственными сооружениями (оросительные и дренажные системы) межрайонного (областного) и межхозяйственного (районного) значения, а также ирригационными сооружениями, обслуживающими земельный участок одного хозяйствующего субъекта, могут находиться в частной собственности граждан и негосударственных юридических лиц РК в случае отчуждения из государственной собственности указанных сооружений.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1871832" y="91135"/>
            <a:ext cx="9898207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Право собственности на земли водного фонда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7D940-D955-42EF-E960-55A500C537B2}"/>
              </a:ext>
            </a:extLst>
          </p:cNvPr>
          <p:cNvSpPr txBox="1"/>
          <p:nvPr/>
        </p:nvSpPr>
        <p:spPr>
          <a:xfrm>
            <a:off x="3190461" y="1364811"/>
            <a:ext cx="7867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1.Земли водного фонда находятся в государственной собственности.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366C8-B49A-111F-D252-7D45AE9530AD}"/>
              </a:ext>
            </a:extLst>
          </p:cNvPr>
          <p:cNvSpPr txBox="1"/>
          <p:nvPr/>
        </p:nvSpPr>
        <p:spPr>
          <a:xfrm>
            <a:off x="3190461" y="5257283"/>
            <a:ext cx="88657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3.Земельные участки под водохозяйственными сооружениями, перечисленными в пункте 2 настоящей статьи, обслуживающими двух или более собственников земельных участков или землепользователей, предоставляются им на праве общей собственности или общего землепользования.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C2147B-8BB7-2346-F9B8-51568ED6F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94" y="510768"/>
            <a:ext cx="3820483" cy="2077418"/>
          </a:xfrm>
          <a:prstGeom prst="rect">
            <a:avLst/>
          </a:prstGeom>
        </p:spPr>
      </p:pic>
      <p:pic>
        <p:nvPicPr>
          <p:cNvPr id="1026" name="Picture 2" descr="Дренаж без щебня. Все виды. Сравнение здесь.">
            <a:extLst>
              <a:ext uri="{FF2B5EF4-FFF2-40B4-BE49-F238E27FC236}">
                <a16:creationId xmlns:a16="http://schemas.microsoft.com/office/drawing/2014/main" id="{03713E8A-5850-1A96-0C7E-A3FE9B80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1" y="2603813"/>
            <a:ext cx="2375451" cy="216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9330FA1-96FA-D1F2-EEA9-A2BF17059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4">
            <a:off x="293878" y="4898228"/>
            <a:ext cx="2729614" cy="171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8692" y="1933788"/>
            <a:ext cx="80820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берегам рек, озер, водохранилищ, каналов, внутренних вод, ледников, болот местными исполнительными органами выделяются земельные участки под водоохранные зоны и полосы. 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Земельные участки под водоохранные зоны и полосы по берегам водных объектов не выделяются на землях особо охраняемых природных территорий и государственного лесного фонда.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1832113" y="260840"/>
            <a:ext cx="8527774" cy="1307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земель под водоохранные зоны и полосы по берегам водоемов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cap="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E69ED1-7BAA-83DF-2232-8862D5FB41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1" y="1704333"/>
            <a:ext cx="2582616" cy="25858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7C88E0-55D7-2B7F-F4C2-88E724E46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31" y="4290209"/>
            <a:ext cx="2056380" cy="20563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A5FFAA-F879-253C-2A6B-78ECBDA8243B}"/>
              </a:ext>
            </a:extLst>
          </p:cNvPr>
          <p:cNvSpPr txBox="1"/>
          <p:nvPr/>
        </p:nvSpPr>
        <p:spPr>
          <a:xfrm>
            <a:off x="1001237" y="4866357"/>
            <a:ext cx="79141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земельными участками, включенными под водоохранные зоны и полосы, осуществляется в соответствии с требованиями водного законодательства Республики Казахстан.</a:t>
            </a:r>
            <a:endParaRPr lang="ru-KZ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971163-F88C-4D71-9DBD-F5A1D04DECBA}"/>
              </a:ext>
            </a:extLst>
          </p:cNvPr>
          <p:cNvSpPr/>
          <p:nvPr/>
        </p:nvSpPr>
        <p:spPr>
          <a:xfrm>
            <a:off x="69575" y="1094528"/>
            <a:ext cx="11966712" cy="4672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участки из состава земель водного фонда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исключением водных объектов, входящих в состав земель особо охраняемых природных территорий и государственного лесного фонда, могут быть предоставлены во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71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 землепользование местными исполнительными органами по согласованию с уполномоченным государственным органом в области использования и охраны водного фонда, водоснабжения, водоотведения физическим и юридическим лицам для нужд сельского, лесного, рыбного, охотничьего хозяйства, размещения объектов по использованию возобновляемых источников энергии и других целей, не противоречащих основному целевому назначению земельного участка. 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k-KZ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F483BEA-14AF-4715-8807-70DE225CB527}"/>
              </a:ext>
            </a:extLst>
          </p:cNvPr>
          <p:cNvSpPr/>
          <p:nvPr/>
        </p:nvSpPr>
        <p:spPr>
          <a:xfrm>
            <a:off x="1863169" y="140420"/>
            <a:ext cx="8089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земельных участков из состава земель водного фонда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A2B53-B6FD-41F9-5010-51A79AC04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92029" y="2020316"/>
            <a:ext cx="1632159" cy="11359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6170E1-AF33-CC08-3B0C-92503EA8C2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48" y="5147687"/>
            <a:ext cx="1732338" cy="14264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61FB66-FC22-0813-CFC8-B5CB20328F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59" y="5143109"/>
            <a:ext cx="1689652" cy="16896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58DA78-90C2-EEB1-AA8B-53187163EE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65" y="5456332"/>
            <a:ext cx="1956719" cy="105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2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9304" y="379321"/>
            <a:ext cx="9446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использования земель водного фонда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1A4570-12C4-4F1F-BDE0-A8187353E26A}"/>
              </a:ext>
            </a:extLst>
          </p:cNvPr>
          <p:cNvSpPr/>
          <p:nvPr/>
        </p:nvSpPr>
        <p:spPr>
          <a:xfrm>
            <a:off x="585367" y="1684396"/>
            <a:ext cx="11220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земель водного фонда осуществляется в порядке и на условиях, установленных настоящим Кодексом и водным законодательством Республики Казахстан. </a:t>
            </a:r>
            <a:endParaRPr lang="ru-KZ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1F7A13-91CF-4541-98BF-59673AFE7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29" y="67654"/>
            <a:ext cx="1305075" cy="13050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B5F5DA-5BD8-DEF6-C344-22F703B73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05" y="2721114"/>
            <a:ext cx="3049679" cy="304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</TotalTime>
  <Words>1549</Words>
  <Application>Microsoft Office PowerPoint</Application>
  <PresentationFormat>Широкоэкранный</PresentationFormat>
  <Paragraphs>90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3: Обеспечение здорового образа жизни и содействие благополучию для всех в любом возрасте </vt:lpstr>
      <vt:lpstr>Цель 12: Обеспечение перехода к рациональным моделям потребления и производства </vt:lpstr>
      <vt:lpstr>Цель 12: Обеспечение перехода к рациональным моделям потребления и производства </vt:lpstr>
      <vt:lpstr>Цель 14: Сохранение и рациональное использование океанов, морей и морских ресурсов в интересах устойчивого развития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INOT green cam</dc:creator>
  <cp:lastModifiedBy>Roza Yerezhepkyzy</cp:lastModifiedBy>
  <cp:revision>113</cp:revision>
  <dcterms:created xsi:type="dcterms:W3CDTF">2023-10-03T04:02:03Z</dcterms:created>
  <dcterms:modified xsi:type="dcterms:W3CDTF">2024-04-21T08:06:05Z</dcterms:modified>
</cp:coreProperties>
</file>